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0" r:id="rId4"/>
    <p:sldId id="261" r:id="rId5"/>
    <p:sldId id="263" r:id="rId6"/>
    <p:sldId id="259" r:id="rId7"/>
    <p:sldId id="264" r:id="rId8"/>
    <p:sldId id="265" r:id="rId9"/>
    <p:sldId id="266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67" r:id="rId20"/>
  </p:sldIdLst>
  <p:sldSz cx="12192000" cy="6858000"/>
  <p:notesSz cx="6858000" cy="9144000"/>
  <p:defaultTextStyle>
    <a:defPPr>
      <a:defRPr lang="en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95909"/>
  </p:normalViewPr>
  <p:slideViewPr>
    <p:cSldViewPr snapToGrid="0" snapToObjects="1">
      <p:cViewPr>
        <p:scale>
          <a:sx n="85" d="100"/>
          <a:sy n="85" d="100"/>
        </p:scale>
        <p:origin x="1496" y="7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443247-4371-FE32-7FEE-8937F017EA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D9C503-7312-9571-A68E-8EBA4B4525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770D38-CD2B-6356-EF86-D73A35A38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BBA99-34DF-544D-9965-39F804C8CB1F}" type="datetimeFigureOut">
              <a:rPr lang="en-NL" smtClean="0"/>
              <a:t>16/01/2024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113B4F-059F-4F88-4207-5C9A66986D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37967D-1DFD-F102-F35A-0854E10C7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9F56B-7451-344B-9EE9-43323E1EB0C6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7353729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FD028C-21C0-BC05-F7E0-EAFB0E98B2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1798CF4-49ED-C51D-F7F7-0D1951F133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9C5C97-94C8-F0CD-B695-DB6348758D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BBA99-34DF-544D-9965-39F804C8CB1F}" type="datetimeFigureOut">
              <a:rPr lang="en-NL" smtClean="0"/>
              <a:t>16/01/2024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847807-86F2-45EC-D78C-C14DE3F5CB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965DC8-D4E3-ADCF-8C5B-591A5FA75A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9F56B-7451-344B-9EE9-43323E1EB0C6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720724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972DD68-F1B3-580E-8E9B-22AD08B32D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94C4ED0-A862-D88B-BC26-8F6B69BEA2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E025B0-0F27-4EA2-F7E3-7C277955B2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BBA99-34DF-544D-9965-39F804C8CB1F}" type="datetimeFigureOut">
              <a:rPr lang="en-NL" smtClean="0"/>
              <a:t>16/01/2024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166D9A-9F7E-300C-ADCA-74E83A0874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255700-4481-6237-A9F8-E1D84317E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9F56B-7451-344B-9EE9-43323E1EB0C6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5001073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5D6504-C98E-C9F2-AAD6-1C69B3544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28F613-C752-DE6D-BA53-25C5FFF976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9BAFCE-E48D-B04C-D6F5-305961E2F2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BBA99-34DF-544D-9965-39F804C8CB1F}" type="datetimeFigureOut">
              <a:rPr lang="en-NL" smtClean="0"/>
              <a:t>16/01/2024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695638-C5F9-E101-44FC-4B3753F10B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8111B3-BAC0-37F7-0D3F-4CD0A2AA4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9F56B-7451-344B-9EE9-43323E1EB0C6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3115529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837FFC-1D3E-A963-F125-345C95F39A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E646BE-2DC6-C410-1C85-6FCFEA599A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C9468F-E03B-E063-9D17-F57AD19CD0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BBA99-34DF-544D-9965-39F804C8CB1F}" type="datetimeFigureOut">
              <a:rPr lang="en-NL" smtClean="0"/>
              <a:t>16/01/2024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B94BB4-F8B4-39CE-C475-915018414F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6F05CE-A2FC-4484-46B8-D39815904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9F56B-7451-344B-9EE9-43323E1EB0C6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5607537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774317-C5DB-6DFE-3350-DA9584660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217BC5-7FA9-0112-E2BE-3537277624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62F956-1681-E047-F807-AF01312D0C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9C2047-1B69-0AD0-C39B-68D3604464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BBA99-34DF-544D-9965-39F804C8CB1F}" type="datetimeFigureOut">
              <a:rPr lang="en-NL" smtClean="0"/>
              <a:t>16/01/2024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3F6C14-21D6-5096-C408-23C1AC4AE3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4EF84F-577F-3669-B3F6-B1DEDAC50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9F56B-7451-344B-9EE9-43323E1EB0C6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9792448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BBEA17-B8BE-840D-BFB2-99A0C6D94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6B5D5E-5CF8-485A-609D-7ABA78DC98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722BB2-7D1A-CB77-A6FD-114D82ADCE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0F76538-4132-0C66-5F1A-F2609093A2A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406553F-E917-D3DB-A262-4F2FF907D42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95F9DB9-FB79-4336-B701-DF6CCC8A0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BBA99-34DF-544D-9965-39F804C8CB1F}" type="datetimeFigureOut">
              <a:rPr lang="en-NL" smtClean="0"/>
              <a:t>16/01/2024</a:t>
            </a:fld>
            <a:endParaRPr lang="en-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BCEC1C-64CB-E061-4A02-811E9900B3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BBC6290-FCAD-F46E-4473-42A36A71EC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9F56B-7451-344B-9EE9-43323E1EB0C6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1108645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5C332-7611-0057-7CD4-D75F59B6E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F6C8B1-B9B3-66B1-7D97-166EE3EA17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BBA99-34DF-544D-9965-39F804C8CB1F}" type="datetimeFigureOut">
              <a:rPr lang="en-NL" smtClean="0"/>
              <a:t>16/01/2024</a:t>
            </a:fld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079375-EF28-C642-2440-2C95EF60A6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49E87A-F57E-9A73-33D3-9B76076C67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9F56B-7451-344B-9EE9-43323E1EB0C6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010032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0ACFDD9-8136-1C7E-B0BB-C591AD1192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BBA99-34DF-544D-9965-39F804C8CB1F}" type="datetimeFigureOut">
              <a:rPr lang="en-NL" smtClean="0"/>
              <a:t>16/01/2024</a:t>
            </a:fld>
            <a:endParaRPr lang="en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3C98DD4-DCDA-FA73-7289-AF45A591E0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65E7B4-531C-3CB6-0D90-0D1EEF70EF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9F56B-7451-344B-9EE9-43323E1EB0C6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6179911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CC86A9-95DF-8350-7DC3-F91F01C10B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6C49A1-2A5D-DCD7-21E2-5352A2C4ED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9FE645-EAFF-4EC9-4FA9-9ED3A9CE7F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8BAF8C-6779-DCAE-7B68-B2AD3CF98A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BBA99-34DF-544D-9965-39F804C8CB1F}" type="datetimeFigureOut">
              <a:rPr lang="en-NL" smtClean="0"/>
              <a:t>16/01/2024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606718-E1EC-769F-B239-B53810CB56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AA8732-31E8-E832-657F-4A8A644273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9F56B-7451-344B-9EE9-43323E1EB0C6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2599497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7B91B8-51DB-E516-BAC9-E38F32D98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6956EAF-AD15-91DC-4C26-412EAA1BDCB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4D6E94-A4FE-28A1-41C3-1B66ED86D1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A62108-7F84-1C64-2431-21B74CF71D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BBA99-34DF-544D-9965-39F804C8CB1F}" type="datetimeFigureOut">
              <a:rPr lang="en-NL" smtClean="0"/>
              <a:t>16/01/2024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6497A2-54CF-4EE8-BB11-5609F15E47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509748-459C-3F01-86E4-2590FF388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9F56B-7451-344B-9EE9-43323E1EB0C6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3903713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23603B2-37AD-CABB-BB7D-1BC006D5E6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EFF2AB-545D-2439-6546-A1EE123259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F1388B-EAE5-BA5E-6529-EAE5AEE607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3BBA99-34DF-544D-9965-39F804C8CB1F}" type="datetimeFigureOut">
              <a:rPr lang="en-NL" smtClean="0"/>
              <a:t>16/01/2024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8577FC-B468-64E3-82A7-BADC961CD8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3665F3-A493-661B-9D42-48790ED00A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B9F56B-7451-344B-9EE9-43323E1EB0C6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3118902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Chile - What you need to know before you go - Go Guides">
            <a:extLst>
              <a:ext uri="{FF2B5EF4-FFF2-40B4-BE49-F238E27FC236}">
                <a16:creationId xmlns:a16="http://schemas.microsoft.com/office/drawing/2014/main" id="{C19C4833-CCA0-648F-E11C-D1D3BAF967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/>
        </p:blipFill>
        <p:spPr bwMode="auto">
          <a:xfrm>
            <a:off x="1" y="0"/>
            <a:ext cx="12191999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3" name="Rectangle 1032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D50CF0-C1A0-B774-6202-35EEA962E5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0051" y="213897"/>
            <a:ext cx="10058400" cy="342055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NL" sz="5200" dirty="0">
                <a:solidFill>
                  <a:srgbClr val="FFFFFF"/>
                </a:solidFill>
                <a:latin typeface="Gill Sans MT" panose="020B0502020104020203" pitchFamily="34" charset="77"/>
                <a:ea typeface="Baskerville" panose="02020502070401020303" pitchFamily="18" charset="0"/>
              </a:rPr>
              <a:t>Chile &amp; Perú Risk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3BFBE2-A0F8-D1D8-DD61-3DFAEF6AE2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3788675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NL" sz="3900" dirty="0">
                <a:solidFill>
                  <a:srgbClr val="FFFFFF"/>
                </a:solidFill>
                <a:latin typeface="Gill Sans MT" panose="020B0502020104020203" pitchFamily="34" charset="77"/>
              </a:rPr>
              <a:t>Team 5: Alba, Alejandra, Julia, Viktor 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7A6826AF-4849-645C-16C4-BB3A5AF6A9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" y="0"/>
            <a:ext cx="3802743" cy="788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BA95CDD-1C21-0F7C-D04F-D82786A883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0424" y="151969"/>
            <a:ext cx="668027" cy="659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6252432E-99CA-CE2E-456F-A2B8E0EA5A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43862" y="114285"/>
            <a:ext cx="659677" cy="659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81673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65BC8D-9691-0903-5C81-476CAEB25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Real GDP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8EF598-FD0E-8A3D-61F0-CE09A13C60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7F38DC-FDF1-9C65-BD92-FACFB900FA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204176" cy="664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59983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65BC8D-9691-0903-5C81-476CAEB25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Budget deficit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8EF598-FD0E-8A3D-61F0-CE09A13C60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ECE875-2E7C-DD9B-46B8-A72A81F22A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204176" cy="664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72889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65BC8D-9691-0903-5C81-476CAEB25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Private Debt-to-GDP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8EF598-FD0E-8A3D-61F0-CE09A13C60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AEC8D2-8619-E557-E4BE-7A05837982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204176" cy="664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32188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65BC8D-9691-0903-5C81-476CAEB25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Government Debt-to-GDP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8EF598-FD0E-8A3D-61F0-CE09A13C60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8DC0AC-91CC-83DD-6D6B-76FF17C298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204176" cy="664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59693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65BC8D-9691-0903-5C81-476CAEB25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External Debt-to-GDP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8EF598-FD0E-8A3D-61F0-CE09A13C60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5D87C6-750D-4F4A-6E7E-4CAEEA3A15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204176" cy="664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92210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65BC8D-9691-0903-5C81-476CAEB25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Inflation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8EF598-FD0E-8A3D-61F0-CE09A13C60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6C4EA0-77D4-BBF3-FAEF-11548FE10C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204176" cy="664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93747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65BC8D-9691-0903-5C81-476CAEB25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Total Reserves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8EF598-FD0E-8A3D-61F0-CE09A13C60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432812-8214-113F-D317-31ECCBD712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204176" cy="664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75442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65BC8D-9691-0903-5C81-476CAEB25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Current Account Balance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8EF598-FD0E-8A3D-61F0-CE09A13C60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08D286-78F0-9EC5-7649-D804B97882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204176" cy="664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20124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1D5A60-155C-1BF3-61CC-68D5210949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F0F359-5DBF-9F75-A235-F6CC00DBBE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14F1B3-C951-9BE3-FE1F-A90BBCFFB8E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118199-D1FB-8AD7-7B20-8D2169416A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204176" cy="664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85424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2" name="Rectangle 10251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0244" name="Picture 4" descr="The Westin Lima Hotel &amp; Convention Center - CUMBRA">
            <a:extLst>
              <a:ext uri="{FF2B5EF4-FFF2-40B4-BE49-F238E27FC236}">
                <a16:creationId xmlns:a16="http://schemas.microsoft.com/office/drawing/2014/main" id="{ED96BBCD-D3E9-2C73-6151-6CE74C4ACF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46"/>
          <a:stretch/>
        </p:blipFill>
        <p:spPr bwMode="auto">
          <a:xfrm>
            <a:off x="20" y="1282"/>
            <a:ext cx="12191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7D48357B-0F0D-E291-D6CE-9191646A04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7498"/>
            <a:ext cx="10515600" cy="1114382"/>
          </a:xfrm>
        </p:spPr>
        <p:txBody>
          <a:bodyPr>
            <a:normAutofit/>
          </a:bodyPr>
          <a:lstStyle/>
          <a:p>
            <a:pPr algn="ctr"/>
            <a:r>
              <a:rPr lang="en-NL" sz="3600" b="0" i="0" dirty="0">
                <a:solidFill>
                  <a:srgbClr val="111827"/>
                </a:solidFill>
                <a:effectLst/>
                <a:latin typeface="Gill Sans MT" panose="020B0502020104020203" pitchFamily="34" charset="77"/>
              </a:rPr>
              <a:t>¡</a:t>
            </a:r>
            <a:r>
              <a:rPr lang="en-NL" sz="3600" dirty="0">
                <a:latin typeface="Gill Sans MT" panose="020B0502020104020203" pitchFamily="34" charset="77"/>
              </a:rPr>
              <a:t>Gracios por su atención! </a:t>
            </a:r>
          </a:p>
        </p:txBody>
      </p:sp>
      <p:pic>
        <p:nvPicPr>
          <p:cNvPr id="10" name="Picture 4">
            <a:extLst>
              <a:ext uri="{FF2B5EF4-FFF2-40B4-BE49-F238E27FC236}">
                <a16:creationId xmlns:a16="http://schemas.microsoft.com/office/drawing/2014/main" id="{5003E606-11C6-8102-7431-3C14A6EFE0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204176" cy="664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37120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Slide Background">
            <a:extLst>
              <a:ext uri="{FF2B5EF4-FFF2-40B4-BE49-F238E27FC236}">
                <a16:creationId xmlns:a16="http://schemas.microsoft.com/office/drawing/2014/main" id="{3ECBE1F1-D69B-4AFA-ABD5-8E41720EF6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ED219FC-B504-D0F1-00AE-8EE5C7A8A2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75" r="20837"/>
          <a:stretch/>
        </p:blipFill>
        <p:spPr>
          <a:xfrm>
            <a:off x="-1" y="-2"/>
            <a:ext cx="5410198" cy="6858002"/>
          </a:xfrm>
          <a:prstGeom prst="rect">
            <a:avLst/>
          </a:prstGeom>
        </p:spPr>
      </p:pic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603A6265-E10C-4B85-9C20-E75FCAF9C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0197" y="-1"/>
            <a:ext cx="6781802" cy="2286000"/>
          </a:xfrm>
          <a:prstGeom prst="rect">
            <a:avLst/>
          </a:prstGeom>
          <a:ln>
            <a:noFill/>
          </a:ln>
          <a:effectLst>
            <a:outerShdw blurRad="355600" dist="152400" sx="95000" sy="95000" algn="t" rotWithShape="0">
              <a:srgbClr val="000000">
                <a:alpha val="2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37ADA2-DA95-6965-A8BB-E525AA1CBE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5317" y="405685"/>
            <a:ext cx="5464968" cy="155930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>
                <a:latin typeface="Gill Sans MT" panose="020B0502020104020203" pitchFamily="34" charset="77"/>
              </a:rPr>
              <a:t>Table of Contents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18DA1B-1244-E55E-BDB2-F257E1351B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15317" y="3159165"/>
            <a:ext cx="5247340" cy="369883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500" dirty="0">
                <a:latin typeface="Gill Sans MT" panose="020B0502020104020203" pitchFamily="34" charset="77"/>
              </a:rPr>
              <a:t>Profiles </a:t>
            </a:r>
          </a:p>
          <a:p>
            <a:pPr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500" dirty="0">
                <a:latin typeface="Gill Sans MT" panose="020B0502020104020203" pitchFamily="34" charset="77"/>
              </a:rPr>
              <a:t>Socioeconomic climate </a:t>
            </a:r>
          </a:p>
          <a:p>
            <a:pPr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500" dirty="0">
                <a:latin typeface="Gill Sans MT" panose="020B0502020104020203" pitchFamily="34" charset="77"/>
              </a:rPr>
              <a:t>Data &amp; Indicators </a:t>
            </a:r>
          </a:p>
          <a:p>
            <a:pPr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500" dirty="0">
                <a:latin typeface="Gill Sans MT" panose="020B0502020104020203" pitchFamily="34" charset="77"/>
              </a:rPr>
              <a:t>Macroeconomic indicators</a:t>
            </a:r>
          </a:p>
          <a:p>
            <a:pPr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500" dirty="0">
                <a:latin typeface="Gill Sans MT" panose="020B0502020104020203" pitchFamily="34" charset="77"/>
              </a:rPr>
              <a:t>Conclusion </a:t>
            </a:r>
          </a:p>
          <a:p>
            <a:pPr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500" dirty="0">
              <a:latin typeface="Gill Sans MT" panose="020B0502020104020203" pitchFamily="34" charset="77"/>
            </a:endParaRPr>
          </a:p>
          <a:p>
            <a:pPr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500" dirty="0">
              <a:latin typeface="Gill Sans MT" panose="020B0502020104020203" pitchFamily="34" charset="77"/>
            </a:endParaRPr>
          </a:p>
        </p:txBody>
      </p:sp>
      <p:pic>
        <p:nvPicPr>
          <p:cNvPr id="14" name="Picture 4">
            <a:extLst>
              <a:ext uri="{FF2B5EF4-FFF2-40B4-BE49-F238E27FC236}">
                <a16:creationId xmlns:a16="http://schemas.microsoft.com/office/drawing/2014/main" id="{3337E57E-7A28-0DAA-A0BF-981A1FBAF0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"/>
            <a:ext cx="3204176" cy="664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69515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5C8D3-11D2-AE8D-B1BF-E6D5A7D1CA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81957"/>
            <a:ext cx="10515600" cy="1114382"/>
          </a:xfrm>
        </p:spPr>
        <p:txBody>
          <a:bodyPr>
            <a:normAutofit/>
          </a:bodyPr>
          <a:lstStyle/>
          <a:p>
            <a:pPr algn="ctr"/>
            <a:r>
              <a:rPr lang="en-GB" sz="5200" dirty="0">
                <a:latin typeface="Gill Sans MT" panose="020B0502020104020203" pitchFamily="34" charset="77"/>
              </a:rPr>
              <a:t>Socioeconomic Profile of Chile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EC04FC-0602-6912-0F5D-B32C46BFA9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26" b="16512"/>
          <a:stretch/>
        </p:blipFill>
        <p:spPr>
          <a:xfrm>
            <a:off x="20" y="10"/>
            <a:ext cx="12191980" cy="5014697"/>
          </a:xfrm>
          <a:prstGeom prst="rect">
            <a:avLst/>
          </a:prstGeom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A1FB7062-4D3D-3927-DD9A-585A08CADE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204176" cy="664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4882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37023-BC9B-BCC2-5857-E8F4325AE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>
                <a:latin typeface="Gill Sans MT" panose="020B0502020104020203" pitchFamily="34" charset="77"/>
              </a:rPr>
              <a:t>Current Economic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27B3C5-CAE3-5BC3-6F8F-062A0AEBF3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7B54AE-A383-02F0-B9E7-F6BDC0D7357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1E049E-CB23-7BAB-5B4B-E6E884CACD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204176" cy="664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81717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37023-BC9B-BCC2-5857-E8F4325AE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>
                <a:latin typeface="Gill Sans MT" panose="020B0502020104020203" pitchFamily="34" charset="77"/>
              </a:rPr>
              <a:t>Sociopolitical 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27B3C5-CAE3-5BC3-6F8F-062A0AEBF3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7B54AE-A383-02F0-B9E7-F6BDC0D7357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EDEA12-1CE9-4CC4-39DE-ADA8D571B4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204176" cy="664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47332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254D376-7060-4491-9779-FC35E62F3F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05C8D3-11D2-AE8D-B1BF-E6D5A7D1CA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75" y="5379162"/>
            <a:ext cx="10515600" cy="1114382"/>
          </a:xfrm>
        </p:spPr>
        <p:txBody>
          <a:bodyPr>
            <a:normAutofit/>
          </a:bodyPr>
          <a:lstStyle/>
          <a:p>
            <a:pPr algn="ctr"/>
            <a:r>
              <a:rPr lang="en-NL" sz="4800" dirty="0">
                <a:latin typeface="Gill Sans MT" panose="020B0502020104020203" pitchFamily="34" charset="77"/>
              </a:rPr>
              <a:t>Socioeconomic Profile of Peru</a:t>
            </a:r>
          </a:p>
        </p:txBody>
      </p:sp>
      <p:pic>
        <p:nvPicPr>
          <p:cNvPr id="4" name="Picture 3" descr="A fountain in a plaza with buildings in the background&#10;&#10;Description automatically generated">
            <a:extLst>
              <a:ext uri="{FF2B5EF4-FFF2-40B4-BE49-F238E27FC236}">
                <a16:creationId xmlns:a16="http://schemas.microsoft.com/office/drawing/2014/main" id="{ABEC04FC-0602-6912-0F5D-B32C46BFA9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641" b="11237"/>
          <a:stretch/>
        </p:blipFill>
        <p:spPr>
          <a:xfrm>
            <a:off x="20" y="10"/>
            <a:ext cx="12191980" cy="5014697"/>
          </a:xfrm>
          <a:prstGeom prst="rect">
            <a:avLst/>
          </a:prstGeom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A1FB7062-4D3D-3927-DD9A-585A08CADE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204176" cy="664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57195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37023-BC9B-BCC2-5857-E8F4325AE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>
                <a:latin typeface="Gill Sans MT" panose="020B0502020104020203" pitchFamily="34" charset="77"/>
              </a:rPr>
              <a:t>Current Economic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27B3C5-CAE3-5BC3-6F8F-062A0AEBF3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7B54AE-A383-02F0-B9E7-F6BDC0D7357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E3E434-8ADF-FD75-0952-78D75CBB04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204176" cy="664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13047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37023-BC9B-BCC2-5857-E8F4325AE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>
                <a:latin typeface="Gill Sans MT" panose="020B0502020104020203" pitchFamily="34" charset="77"/>
              </a:rPr>
              <a:t>Sociopolitical 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27B3C5-CAE3-5BC3-6F8F-062A0AEBF3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7B54AE-A383-02F0-B9E7-F6BDC0D7357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9996DD-6B48-6100-0E3A-01452C132D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204176" cy="664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63772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27" name="Slide Background">
            <a:extLst>
              <a:ext uri="{FF2B5EF4-FFF2-40B4-BE49-F238E27FC236}">
                <a16:creationId xmlns:a16="http://schemas.microsoft.com/office/drawing/2014/main" id="{7B1AB9FE-36F5-4FD1-9850-DB5C5AD48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 descr="How Free Market Capitalism Made Chile the Richest Latin American Country">
            <a:extLst>
              <a:ext uri="{FF2B5EF4-FFF2-40B4-BE49-F238E27FC236}">
                <a16:creationId xmlns:a16="http://schemas.microsoft.com/office/drawing/2014/main" id="{B4A64565-12F9-2AEB-40D1-8287B357F8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9" t="8258" r="-2239" b="11742"/>
          <a:stretch/>
        </p:blipFill>
        <p:spPr bwMode="auto">
          <a:xfrm>
            <a:off x="20" y="10"/>
            <a:ext cx="12191979" cy="5486390"/>
          </a:xfrm>
          <a:prstGeom prst="rect">
            <a:avLst/>
          </a:prstGeom>
          <a:noFill/>
          <a:effectLst>
            <a:outerShdw blurRad="596900" dist="330200" dir="8820000" sx="87000" sy="87000" algn="ctr" rotWithShape="0">
              <a:srgbClr val="000000">
                <a:alpha val="29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5129" name="Rectangle 5128">
            <a:extLst>
              <a:ext uri="{FF2B5EF4-FFF2-40B4-BE49-F238E27FC236}">
                <a16:creationId xmlns:a16="http://schemas.microsoft.com/office/drawing/2014/main" id="{F489C2E0-4895-4B72-85EA-7EE9FAFFDC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486402"/>
            <a:ext cx="12192000" cy="1371598"/>
          </a:xfrm>
          <a:prstGeom prst="rect">
            <a:avLst/>
          </a:prstGeom>
          <a:ln>
            <a:noFill/>
          </a:ln>
          <a:effectLst>
            <a:outerShdw blurRad="254000" dist="114300" dir="20340000" sx="89000" sy="89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7D42E6-C7D4-D862-CA7C-9775BF96B0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8250" y="5746071"/>
            <a:ext cx="7015499" cy="85226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dirty="0">
                <a:latin typeface="Gill Sans MT" panose="020B0502020104020203" pitchFamily="34" charset="77"/>
              </a:rPr>
              <a:t>Data &amp; Indicators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E4B43B6-91D2-CF83-8E72-DF960DA31D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204176" cy="664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3426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</TotalTime>
  <Words>69</Words>
  <Application>Microsoft Macintosh PowerPoint</Application>
  <PresentationFormat>Widescreen</PresentationFormat>
  <Paragraphs>25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Calibri Light</vt:lpstr>
      <vt:lpstr>Gill Sans MT</vt:lpstr>
      <vt:lpstr>Office Theme</vt:lpstr>
      <vt:lpstr>Chile &amp; Perú Risk Analysis</vt:lpstr>
      <vt:lpstr>Table of Contents </vt:lpstr>
      <vt:lpstr>Socioeconomic Profile of Chile</vt:lpstr>
      <vt:lpstr>Current Economic</vt:lpstr>
      <vt:lpstr>Sociopolitical background</vt:lpstr>
      <vt:lpstr>Socioeconomic Profile of Peru</vt:lpstr>
      <vt:lpstr>Current Economic</vt:lpstr>
      <vt:lpstr>Sociopolitical background</vt:lpstr>
      <vt:lpstr>Data &amp; Indicators</vt:lpstr>
      <vt:lpstr>Real GDP</vt:lpstr>
      <vt:lpstr>Budget deficit</vt:lpstr>
      <vt:lpstr>Private Debt-to-GDP</vt:lpstr>
      <vt:lpstr>Government Debt-to-GDP</vt:lpstr>
      <vt:lpstr>External Debt-to-GDP</vt:lpstr>
      <vt:lpstr>Inflation </vt:lpstr>
      <vt:lpstr>Total Reserves</vt:lpstr>
      <vt:lpstr>Current Account Balance</vt:lpstr>
      <vt:lpstr>Conclusion</vt:lpstr>
      <vt:lpstr>¡Gracios por su atención!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Chile &amp; Perú Risk Analysis</dc:title>
  <dc:creator>Victor Vantsev</dc:creator>
  <cp:lastModifiedBy>Victor Vantsev</cp:lastModifiedBy>
  <cp:revision>1</cp:revision>
  <dcterms:created xsi:type="dcterms:W3CDTF">2024-01-16T15:51:45Z</dcterms:created>
  <dcterms:modified xsi:type="dcterms:W3CDTF">2024-01-16T18:22:13Z</dcterms:modified>
</cp:coreProperties>
</file>